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7" r:id="rId3"/>
    <p:sldId id="337" r:id="rId4"/>
    <p:sldId id="324" r:id="rId5"/>
    <p:sldId id="320" r:id="rId6"/>
    <p:sldId id="325" r:id="rId7"/>
    <p:sldId id="321" r:id="rId8"/>
    <p:sldId id="322" r:id="rId9"/>
    <p:sldId id="327" r:id="rId10"/>
    <p:sldId id="335" r:id="rId11"/>
    <p:sldId id="323" r:id="rId12"/>
    <p:sldId id="326" r:id="rId13"/>
    <p:sldId id="336" r:id="rId14"/>
    <p:sldId id="312" r:id="rId15"/>
    <p:sldId id="316" r:id="rId16"/>
    <p:sldId id="317" r:id="rId17"/>
    <p:sldId id="318" r:id="rId18"/>
    <p:sldId id="332" r:id="rId19"/>
    <p:sldId id="319" r:id="rId20"/>
    <p:sldId id="329" r:id="rId21"/>
    <p:sldId id="338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C6A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4660"/>
  </p:normalViewPr>
  <p:slideViewPr>
    <p:cSldViewPr>
      <p:cViewPr varScale="1">
        <p:scale>
          <a:sx n="81" d="100"/>
          <a:sy n="81" d="100"/>
        </p:scale>
        <p:origin x="15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2F7536B-3A36-4E97-8B54-DF6376C9F2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6706534-4BCD-4418-8B8F-374DB1C267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2DC5897-9809-41AE-8760-BA6855CDE5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28833EB-9984-4BAF-9D4C-784D4BCCA7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0CE758-0726-4F7F-AC40-6D5238FC4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C6B6431-5BE5-4F58-A030-374D9938DA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BAC57A8-136C-4FC6-B186-7661EDC67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C13E8BC-7C98-4B18-A289-6B003E480D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1F58ECF-535B-4D1B-AA7A-9CFBD93309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BFBBFBAE-CAA2-4E18-B028-78B131D258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65D115A5-4025-4657-9CF5-63152081B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C0BB3D-D068-414F-9C09-5DD8831C8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0350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DEBE74A-8B76-4BC7-928F-80EF5ABB11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ADB4C048-2D26-41A2-B0AE-1B64DF96E4D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2415932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E655DD-24FB-4ED2-9471-594E3AD18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1CB6BD52-3C87-4A76-A347-07D1A393997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4703808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89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253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2544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5580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3935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4347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1161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518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14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3332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3638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0385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F236D88-FAD7-41CE-838A-8FFF7ABAEA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C4B11B2C-63E8-46D2-BA10-C330C1FA473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723956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BE8C5B-93A2-4B3D-BEB1-90AF31D511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255916F2-141A-4AF3-AC9E-A29566BC6C6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4352824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673A5A-9068-47C9-A549-CA1239E290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B9C0E84A-179E-4F90-9A05-3B104B4CE1CB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55044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6AB5DD7-6387-437B-A95A-611696F40E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B55A2D02-512C-409C-BCC7-380C7926A3B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41595008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848450D-3E9B-405E-A39C-BF97B89006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262688D5-3A2E-4D16-BB09-72BBE408C62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3930776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0FEF26-8B35-4A27-AE02-2D4E83F490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504FE05D-BECE-4C18-89FF-79041CB915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0661641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0A9F33-0EA9-4F63-AA8B-4A443E7E06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A2B42A38-4281-47E9-AAC0-ADF31B1A58C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20940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E075B9-B4A3-4BB0-B0FD-0C66AA899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 bullet text</a:t>
            </a:r>
          </a:p>
          <a:p>
            <a:pPr lvl="2"/>
            <a:r>
              <a:rPr lang="en-US" altLang="en-US"/>
              <a:t>Third level bullet text</a:t>
            </a:r>
          </a:p>
          <a:p>
            <a:pPr lvl="3"/>
            <a:r>
              <a:rPr lang="en-US" altLang="en-US"/>
              <a:t> Fourth level bullet text</a:t>
            </a:r>
          </a:p>
          <a:p>
            <a:pPr lvl="4"/>
            <a:r>
              <a:rPr lang="en-US" altLang="en-US"/>
              <a:t>Fifth level bullet text</a:t>
            </a:r>
          </a:p>
          <a:p>
            <a:pPr lvl="1"/>
            <a:endParaRPr lang="en-US" altLang="en-US"/>
          </a:p>
          <a:p>
            <a:pPr lvl="2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0D361B-57CE-4D7A-B35C-E051A4FF4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Line 8">
            <a:extLst>
              <a:ext uri="{FF2B5EF4-FFF2-40B4-BE49-F238E27FC236}">
                <a16:creationId xmlns:a16="http://schemas.microsoft.com/office/drawing/2014/main" id="{34136696-7B78-4817-B9B1-23E1C5284FA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44" r:id="rId2"/>
    <p:sldLayoutId id="2147485056" r:id="rId3"/>
    <p:sldLayoutId id="2147485057" r:id="rId4"/>
    <p:sldLayoutId id="2147485058" r:id="rId5"/>
    <p:sldLayoutId id="2147485059" r:id="rId6"/>
    <p:sldLayoutId id="2147485060" r:id="rId7"/>
    <p:sldLayoutId id="2147485061" r:id="rId8"/>
    <p:sldLayoutId id="2147485062" r:id="rId9"/>
    <p:sldLayoutId id="2147485063" r:id="rId10"/>
    <p:sldLayoutId id="2147485064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3D8156-7281-4C13-8237-9662B10CA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 bullet text</a:t>
            </a:r>
          </a:p>
          <a:p>
            <a:pPr lvl="2"/>
            <a:r>
              <a:rPr lang="en-US" altLang="en-US"/>
              <a:t>Third level bullet text</a:t>
            </a:r>
          </a:p>
          <a:p>
            <a:pPr lvl="3"/>
            <a:r>
              <a:rPr lang="en-US" altLang="en-US"/>
              <a:t> Fourth level bullet text</a:t>
            </a:r>
          </a:p>
          <a:p>
            <a:pPr lvl="4"/>
            <a:r>
              <a:rPr lang="en-US" altLang="en-US"/>
              <a:t>Fifth level bullet text</a:t>
            </a:r>
          </a:p>
          <a:p>
            <a:pPr lvl="1"/>
            <a:endParaRPr lang="en-US" altLang="en-US"/>
          </a:p>
          <a:p>
            <a:pPr lvl="2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3B9073B-3754-41D2-BEE6-7B3D430DE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Box 13">
            <a:extLst>
              <a:ext uri="{FF2B5EF4-FFF2-40B4-BE49-F238E27FC236}">
                <a16:creationId xmlns:a16="http://schemas.microsoft.com/office/drawing/2014/main" id="{48CFF92A-D09B-48B6-B167-A0917F771F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8200" y="6032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latin typeface="Garamond" panose="02020404030301010803" pitchFamily="18" charset="0"/>
              </a:rPr>
              <a:t>1.1.2.G1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45" r:id="rId2"/>
    <p:sldLayoutId id="2147485046" r:id="rId3"/>
    <p:sldLayoutId id="2147485047" r:id="rId4"/>
    <p:sldLayoutId id="2147485048" r:id="rId5"/>
    <p:sldLayoutId id="2147485049" r:id="rId6"/>
    <p:sldLayoutId id="2147485050" r:id="rId7"/>
    <p:sldLayoutId id="2147485051" r:id="rId8"/>
    <p:sldLayoutId id="2147485052" r:id="rId9"/>
    <p:sldLayoutId id="2147485053" r:id="rId10"/>
    <p:sldLayoutId id="214748505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4DD57C7-FBF8-4782-83AC-930843D4AE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Chapter 6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B42BE6-1C5D-4532-8C06-3A4CF7E263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Employee Benefits</a:t>
            </a:r>
          </a:p>
        </p:txBody>
      </p:sp>
      <p:pic>
        <p:nvPicPr>
          <p:cNvPr id="16388" name="Picture 10" descr="MCj04316290000[1]">
            <a:extLst>
              <a:ext uri="{FF2B5EF4-FFF2-40B4-BE49-F238E27FC236}">
                <a16:creationId xmlns:a16="http://schemas.microsoft.com/office/drawing/2014/main" id="{8687BC4E-B207-4624-B1C0-6F8A11D8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434F375-6555-49E0-91DF-E8D8202EB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Health Benefits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25BA222-F905-441E-846A-953AF42C9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3022"/>
            <a:ext cx="8077200" cy="45720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May offer medical, dental, or vision –separate packages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Employers can pay all or some of monthly premium. 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Can cost $600 or more a month, employer pays $500, you pay $100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Normally 50% or more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Taken out pretax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Can be for just the employee, or for employee plus family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May have deductibles and copays: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Copay</a:t>
            </a:r>
            <a:r>
              <a:rPr lang="en-US" altLang="en-US" sz="2000" dirty="0">
                <a:ea typeface="ＭＳ Ｐゴシック" panose="020B0600070205080204" pitchFamily="34" charset="-128"/>
              </a:rPr>
              <a:t> - </a:t>
            </a:r>
            <a:r>
              <a:rPr lang="en-US" altLang="en-US" sz="2000" dirty="0">
                <a:solidFill>
                  <a:srgbClr val="4D5156"/>
                </a:solidFill>
                <a:latin typeface="Roboto"/>
                <a:ea typeface="ＭＳ Ｐゴシック" panose="020B0600070205080204" pitchFamily="34" charset="-128"/>
              </a:rPr>
              <a:t> is a fixed amount a healthcare beneficiary pays for covered medical services before each appointment ($25.00)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Roboto"/>
                <a:ea typeface="ＭＳ Ｐゴシック" panose="020B0600070205080204" pitchFamily="34" charset="-128"/>
              </a:rPr>
              <a:t>Deductibles</a:t>
            </a:r>
            <a:r>
              <a:rPr lang="en-US" altLang="en-US" sz="2000" dirty="0">
                <a:solidFill>
                  <a:srgbClr val="4D5156"/>
                </a:solidFill>
                <a:latin typeface="Roboto"/>
                <a:ea typeface="ＭＳ Ｐゴシック" panose="020B0600070205080204" pitchFamily="34" charset="-128"/>
              </a:rPr>
              <a:t> – amount you must pay out of pocket before the plan covers any expenses.  ($250)</a:t>
            </a:r>
          </a:p>
          <a:p>
            <a:pPr lvl="1"/>
            <a:r>
              <a:rPr lang="en-US" altLang="en-US" sz="2000" dirty="0">
                <a:solidFill>
                  <a:srgbClr val="4D5156"/>
                </a:solidFill>
                <a:latin typeface="Roboto"/>
                <a:ea typeface="ＭＳ Ｐゴシック" panose="020B0600070205080204" pitchFamily="34" charset="-128"/>
              </a:rPr>
              <a:t>Coverage pays for a percentage of your bill.  Ex:  80%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724F-2D67-4157-86DF-AC7CFB3C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8077200" cy="914400"/>
          </a:xfrm>
        </p:spPr>
        <p:txBody>
          <a:bodyPr/>
          <a:lstStyle/>
          <a:p>
            <a:r>
              <a:rPr lang="en-US" sz="2400" dirty="0">
                <a:latin typeface="Abadi" panose="020B0604020202020204" pitchFamily="34" charset="0"/>
              </a:rPr>
              <a:t>Box 3 = your gross wage</a:t>
            </a:r>
            <a:br>
              <a:rPr lang="en-US" sz="2400" dirty="0">
                <a:latin typeface="Abadi" panose="020B0604020202020204" pitchFamily="34" charset="0"/>
              </a:rPr>
            </a:br>
            <a:r>
              <a:rPr lang="en-US" sz="2400" dirty="0">
                <a:latin typeface="Abadi" panose="020B0604020202020204" pitchFamily="34" charset="0"/>
              </a:rPr>
              <a:t>Box 1 = your taxable gross wage  </a:t>
            </a:r>
            <a:br>
              <a:rPr lang="en-US" sz="2400" dirty="0">
                <a:latin typeface="Abadi" panose="020B0604020202020204" pitchFamily="34" charset="0"/>
              </a:rPr>
            </a:br>
            <a:r>
              <a:rPr lang="en-US" sz="2400" dirty="0">
                <a:latin typeface="Abadi" panose="020B0604020202020204" pitchFamily="34" charset="0"/>
              </a:rPr>
              <a:t>- retirement funds like 401k, IRAs, medical premiums, flexible spending accounts and other deductions can reduce your taxable income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7" descr="Understanding Your Tax Forms: The W-2">
            <a:extLst>
              <a:ext uri="{FF2B5EF4-FFF2-40B4-BE49-F238E27FC236}">
                <a16:creationId xmlns:a16="http://schemas.microsoft.com/office/drawing/2014/main" id="{2BB1B353-0E4F-448A-9056-B69D91A5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7"/>
          <a:stretch>
            <a:fillRect/>
          </a:stretch>
        </p:blipFill>
        <p:spPr bwMode="auto">
          <a:xfrm>
            <a:off x="434622" y="2247019"/>
            <a:ext cx="807720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096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D56BD-4696-4084-AF60-2B1937C1D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Leave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B82D1D-5DF9-4484-A275-913FD65BB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38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92DD743-C9CC-4C4C-B6A3-BC93A85B96C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ea typeface="ＭＳ Ｐゴシック" panose="020B0600070205080204" pitchFamily="34" charset="-128"/>
              </a:rPr>
              <a:t>Leave Benefits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3D2C87-BC88-4BEC-BC5F-2BD0DB36E24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143000"/>
            <a:ext cx="8077200" cy="495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Types of Paid Leave Benefits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Holiday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Vacation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Sick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Bereavement</a:t>
            </a:r>
          </a:p>
        </p:txBody>
      </p:sp>
      <p:pic>
        <p:nvPicPr>
          <p:cNvPr id="23556" name="Picture 5" descr="Student Loans, Family Leave, Telemedicine, Standing Desks: Tailoring  Benefits to Multigenerational Workforce">
            <a:extLst>
              <a:ext uri="{FF2B5EF4-FFF2-40B4-BE49-F238E27FC236}">
                <a16:creationId xmlns:a16="http://schemas.microsoft.com/office/drawing/2014/main" id="{254EA52C-EFF4-48F2-810D-A5E396C1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44" y="2133600"/>
            <a:ext cx="537005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4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6E7D4F-6088-49C7-82CC-D1A27CE6E1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ea typeface="ＭＳ Ｐゴシック" panose="020B0600070205080204" pitchFamily="34" charset="-128"/>
              </a:rPr>
              <a:t>Holiday Pay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7A90E21-B3E2-428C-8EC8-081063A0D9E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993775"/>
            <a:ext cx="8077200" cy="4953000"/>
          </a:xfrm>
        </p:spPr>
        <p:txBody>
          <a:bodyPr/>
          <a:lstStyle/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Holiday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= is a gift to employees so they can take time off without losing 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wages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on legal holidays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Hourly Employees: 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Not required to pay you on a legal holiday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If however, you work a holiday, it is required to be paid, however, it doesn’t have to exceed the employees’ normal pay rate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Sometimes, employers give (gift) 2 X hourly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pay</a:t>
            </a:r>
            <a:r>
              <a:rPr lang="en-US" altLang="en-US" sz="2000" dirty="0">
                <a:ea typeface="ＭＳ Ｐゴシック" panose="020B0600070205080204" pitchFamily="34" charset="-128"/>
              </a:rPr>
              <a:t> or 1.5 X hourly 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pay</a:t>
            </a:r>
            <a:r>
              <a:rPr lang="en-US" altLang="en-US" sz="2000" dirty="0">
                <a:ea typeface="ＭＳ Ｐゴシック" panose="020B0600070205080204" pitchFamily="34" charset="-128"/>
              </a:rPr>
              <a:t> if an employee works on a 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holiday</a:t>
            </a:r>
            <a:r>
              <a:rPr lang="en-US" altLang="en-US" sz="2000" dirty="0">
                <a:ea typeface="ＭＳ Ｐゴシック" panose="020B0600070205080204" pitchFamily="34" charset="-128"/>
              </a:rPr>
              <a:t>, not required by law.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Salaried Employees 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Paid the full weekly salary, can’t reduce their salary for a holiday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Don’t have to pay extra if work on a holiday</a:t>
            </a:r>
          </a:p>
        </p:txBody>
      </p:sp>
      <p:pic>
        <p:nvPicPr>
          <p:cNvPr id="24580" name="Picture 4" descr="HR Question: Holiday Pay &amp; Leave - UST">
            <a:extLst>
              <a:ext uri="{FF2B5EF4-FFF2-40B4-BE49-F238E27FC236}">
                <a16:creationId xmlns:a16="http://schemas.microsoft.com/office/drawing/2014/main" id="{FA7F5417-85A5-4742-A896-764A9A68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98792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AD496B3-D69F-4335-8714-85BF1DF778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ea typeface="ＭＳ Ｐゴシック" panose="020B0600070205080204" pitchFamily="34" charset="-128"/>
              </a:rPr>
              <a:t>Vacation Pay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040A898-B316-4858-A8B9-4660D6E7CB8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143000"/>
            <a:ext cx="7924800" cy="1760538"/>
          </a:xfrm>
        </p:spPr>
        <p:txBody>
          <a:bodyPr/>
          <a:lstStyle/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Vacation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= earn your regular wage while on vacation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Employers are not required to pay employees paid vacation time 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Most companies offer vacation pay to be competitive in recruiting, increase employee morale and minimize turnover rates.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Often paid to full-time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but not part time workers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Often earn more hours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longer you work there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When you quit, you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may get paid for unused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time</a:t>
            </a:r>
          </a:p>
        </p:txBody>
      </p:sp>
      <p:pic>
        <p:nvPicPr>
          <p:cNvPr id="25604" name="Picture 2" descr="Vacation Time and Pay for Employees">
            <a:extLst>
              <a:ext uri="{FF2B5EF4-FFF2-40B4-BE49-F238E27FC236}">
                <a16:creationId xmlns:a16="http://schemas.microsoft.com/office/drawing/2014/main" id="{7ADCC251-66AF-451A-B9FF-0393972B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>
            <a:fillRect/>
          </a:stretch>
        </p:blipFill>
        <p:spPr bwMode="auto">
          <a:xfrm>
            <a:off x="4402138" y="32004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BB009FC-C8CA-461B-8C12-73070B954D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Sick Pay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EE1225F-C972-4FA3-83C1-4954F1D5F5C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1430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Sick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 </a:t>
            </a:r>
            <a:r>
              <a:rPr lang="en-US" altLang="en-US" sz="2800" dirty="0">
                <a:ea typeface="ＭＳ Ｐゴシック" panose="020B0600070205080204" pitchFamily="34" charset="-128"/>
              </a:rPr>
              <a:t>= paid regular wage when you miss work due to illness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employer optional and employer defined 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Ex: 6 days a year, 4 hours a month, or 1 day per month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When you quite, you do not get paid for unused hours</a:t>
            </a:r>
          </a:p>
        </p:txBody>
      </p:sp>
      <p:pic>
        <p:nvPicPr>
          <p:cNvPr id="26628" name="Picture 2" descr="Paid sick leave requirements | Washington Hospitality Association | Our  mission is to help our members succeed">
            <a:extLst>
              <a:ext uri="{FF2B5EF4-FFF2-40B4-BE49-F238E27FC236}">
                <a16:creationId xmlns:a16="http://schemas.microsoft.com/office/drawing/2014/main" id="{13A4CCCC-2E56-43BE-91C0-D7626379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86188"/>
            <a:ext cx="5715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8E4E-8FBA-46F6-BD39-3ADC2C4E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0596B-E0E0-4DDC-BE5B-02C8BB167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Bereavement </a:t>
            </a:r>
            <a:r>
              <a:rPr lang="en-US" altLang="en-US" sz="2400" dirty="0">
                <a:ea typeface="ＭＳ Ｐゴシック" panose="020B0600070205080204" pitchFamily="34" charset="-128"/>
              </a:rPr>
              <a:t>– several days, usually up to 5 a year, for the death of an immediate family member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such as spouse, parent, or child	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Sometime an aunt or uncle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Number of days is based on relationship. Ex: 1 day for an aunt, 5 days for a spouse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Does not reduce your vacation or sick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61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885BC90-4DBB-4367-BBBA-11B2C4B888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ea typeface="ＭＳ Ｐゴシック" panose="020B0600070205080204" pitchFamily="34" charset="-128"/>
              </a:rPr>
              <a:t>PTO Pay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3ECD754-A5A0-4D7D-96D3-66F4F71885D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022252"/>
            <a:ext cx="8077200" cy="4953000"/>
          </a:xfrm>
        </p:spPr>
        <p:txBody>
          <a:bodyPr/>
          <a:lstStyle/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PTO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– Paid Time off</a:t>
            </a:r>
            <a:r>
              <a:rPr lang="en-US" altLang="en-US" dirty="0">
                <a:ea typeface="ＭＳ Ｐゴシック" panose="020B0600070205080204" pitchFamily="34" charset="-128"/>
              </a:rPr>
              <a:t> provides a bank of hours in which the employer pools sick days, vacation days, and personal days all in one.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Allows employees to use as the need or desire arises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One bank of hours for all types of pay except holiday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Usually can not carry over at the end of the year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If you don’t use it, you lose it</a:t>
            </a:r>
          </a:p>
        </p:txBody>
      </p:sp>
      <p:pic>
        <p:nvPicPr>
          <p:cNvPr id="27652" name="Picture 2" descr="A Paid Time Off Policy is a Crucial Benefit for Attracting &amp; Retaining  Talent!">
            <a:extLst>
              <a:ext uri="{FF2B5EF4-FFF2-40B4-BE49-F238E27FC236}">
                <a16:creationId xmlns:a16="http://schemas.microsoft.com/office/drawing/2014/main" id="{E5C5662D-5DFB-4903-827E-08DCBB50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37038"/>
            <a:ext cx="4724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E7FFCF-6BB0-4C9A-9092-CF9755639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838200"/>
            <a:ext cx="7848600" cy="1295400"/>
          </a:xfrm>
        </p:spPr>
        <p:txBody>
          <a:bodyPr/>
          <a:lstStyle/>
          <a:p>
            <a:r>
              <a:rPr lang="en-US" dirty="0"/>
              <a:t>Retirement Benefits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FA9190-18A1-4975-AE26-31CF7C1AD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2286000"/>
            <a:ext cx="6515100" cy="635000"/>
          </a:xfrm>
        </p:spPr>
        <p:txBody>
          <a:bodyPr/>
          <a:lstStyle/>
          <a:p>
            <a:pPr marL="742950" indent="-742950" algn="l">
              <a:buAutoNum type="arabicPeriod"/>
            </a:pPr>
            <a:r>
              <a:rPr lang="en-US" dirty="0"/>
              <a:t>403 K</a:t>
            </a:r>
          </a:p>
          <a:p>
            <a:pPr marL="742950" indent="-742950" algn="l">
              <a:buAutoNum type="arabicPeriod"/>
            </a:pPr>
            <a:r>
              <a:rPr lang="en-US" dirty="0"/>
              <a:t>401K</a:t>
            </a:r>
          </a:p>
          <a:p>
            <a:pPr marL="742950" indent="-742950" algn="l">
              <a:buAutoNum type="arabicPeriod"/>
            </a:pPr>
            <a:r>
              <a:rPr lang="en-US" dirty="0"/>
              <a:t>Traditional Roth</a:t>
            </a:r>
          </a:p>
          <a:p>
            <a:pPr marL="742950" indent="-742950" algn="l">
              <a:buAutoNum type="arabicPeriod"/>
            </a:pPr>
            <a:r>
              <a:rPr lang="en-US" dirty="0"/>
              <a:t>Roth IRA</a:t>
            </a:r>
          </a:p>
        </p:txBody>
      </p:sp>
    </p:spTree>
    <p:extLst>
      <p:ext uri="{BB962C8B-B14F-4D97-AF65-F5344CB8AC3E}">
        <p14:creationId xmlns:p14="http://schemas.microsoft.com/office/powerpoint/2010/main" val="13791672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34AF-C924-4773-8986-ECC149B4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56EA9-1E75-4882-895C-A03714261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Employee Benefits:  </a:t>
            </a:r>
            <a:r>
              <a:rPr lang="en-US" altLang="en-US" dirty="0">
                <a:ea typeface="ＭＳ Ｐゴシック" panose="020B0600070205080204" pitchFamily="34" charset="-128"/>
              </a:rPr>
              <a:t>includes all compensation other than hourly wages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268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BC99-CDF9-4516-8A33-94F489CE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1282-A225-44BD-9822-0EE30E41E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the Types of Retirement Accounts assignment in Google Classroom. </a:t>
            </a:r>
          </a:p>
          <a:p>
            <a:r>
              <a:rPr lang="en-US" dirty="0"/>
              <a:t>Research the four types of Retirement accounts listed</a:t>
            </a:r>
          </a:p>
          <a:p>
            <a:r>
              <a:rPr lang="en-US" dirty="0"/>
              <a:t>List 3 – 4 key points about each in the correct column in the assignment along with the URL from </a:t>
            </a:r>
            <a:r>
              <a:rPr lang="en-US"/>
              <a:t>the article you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205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F6A4-C257-4C1D-8020-D0BB0CB3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benefits are offered?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9" name="Content Placeholder 8" title="Poll Everywhere">
                <a:extLst>
                  <a:ext uri="{FF2B5EF4-FFF2-40B4-BE49-F238E27FC236}">
                    <a16:creationId xmlns:a16="http://schemas.microsoft.com/office/drawing/2014/main" id="{6DD126FD-1378-4CE1-8122-58D8A3358DF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57200" y="1905000"/>
              <a:ext cx="8077200" cy="44958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9" name="Content Placeholder 8" title="Poll Everywhere">
                <a:extLst>
                  <a:ext uri="{FF2B5EF4-FFF2-40B4-BE49-F238E27FC236}">
                    <a16:creationId xmlns:a16="http://schemas.microsoft.com/office/drawing/2014/main" id="{6DD126FD-1378-4CE1-8122-58D8A3358D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905000"/>
                <a:ext cx="8077200" cy="44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6374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A424CBF-CA34-4193-A75D-D8905EEB2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Employee Benefits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6CA86DD-CDD0-4C8B-ACF2-CBFAD3EF2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2844" y="1524000"/>
            <a:ext cx="8071556" cy="5009444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Employee Benefits:  </a:t>
            </a:r>
            <a:r>
              <a:rPr lang="en-US" altLang="en-US" dirty="0">
                <a:ea typeface="ＭＳ Ｐゴシック" panose="020B0600070205080204" pitchFamily="34" charset="-128"/>
              </a:rPr>
              <a:t>includes all compensation other than hourly wages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Many benefits beyond a paycheck are offered to full time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Some Parttime employees - 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Companies compete for employees w/ benefit and incentive packages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Can add an additional 20%-28% more to your wage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99C-3384-4978-BB4F-1A09D7C1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89" y="685800"/>
            <a:ext cx="8077200" cy="914400"/>
          </a:xfrm>
        </p:spPr>
        <p:txBody>
          <a:bodyPr/>
          <a:lstStyle/>
          <a:p>
            <a:r>
              <a:rPr lang="en-US" dirty="0"/>
              <a:t>Two Employee Benefit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705B-62A5-4AB2-AB32-A6BF73434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2" indent="-457200">
              <a:buFont typeface="Copperplate Gothic Light" panose="020E0507020206020404" pitchFamily="34" charset="0"/>
              <a:buAutoNum type="arabicPeriod"/>
            </a:pPr>
            <a:r>
              <a:rPr lang="en-US" altLang="en-US" sz="3600" dirty="0">
                <a:ea typeface="ＭＳ Ｐゴシック" panose="020B0600070205080204" pitchFamily="34" charset="-128"/>
              </a:rPr>
              <a:t>Statutory Benefits</a:t>
            </a:r>
          </a:p>
          <a:p>
            <a:pPr marL="1371600" lvl="2" indent="-457200">
              <a:buFont typeface="Copperplate Gothic Light" panose="020E0507020206020404" pitchFamily="34" charset="0"/>
              <a:buAutoNum type="arabicPeriod"/>
            </a:pPr>
            <a:r>
              <a:rPr lang="en-US" altLang="en-US" sz="3600" dirty="0">
                <a:ea typeface="ＭＳ Ｐゴシック" panose="020B0600070205080204" pitchFamily="34" charset="-128"/>
              </a:rPr>
              <a:t>Discretionary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82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7C22BD9-5F81-4222-AB3E-030D32E77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Statutory Benefits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BDF94C8-1CF3-41EF-9B98-27C0BF8437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563" y="1600200"/>
            <a:ext cx="8077200" cy="449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Mandatory or required to give by law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AD1399CF-9264-410C-A0F1-B98BD1AC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31259" r="33920" b="15408"/>
          <a:stretch>
            <a:fillRect/>
          </a:stretch>
        </p:blipFill>
        <p:spPr bwMode="auto">
          <a:xfrm>
            <a:off x="358775" y="2286000"/>
            <a:ext cx="8175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9309986-3FBA-4205-80D2-E88237E60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0" y="473075"/>
            <a:ext cx="80772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Discretionary Benefits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715BDB1-AE39-4DBF-9941-3A6ABCC013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850" y="1387475"/>
            <a:ext cx="8077200" cy="449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Voluntary or optional – part of employment package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9D15968-5A60-4C1E-8EF6-241C96D8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7999" r="34166" b="25999"/>
          <a:stretch>
            <a:fillRect/>
          </a:stretch>
        </p:blipFill>
        <p:spPr bwMode="auto">
          <a:xfrm>
            <a:off x="412750" y="2025650"/>
            <a:ext cx="8115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CFCD-4692-4979-9345-7BA6DB3B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0F45-7396-40C5-8B5A-1E65502A4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Google Classroom and Complete the Ed Puzzle.  </a:t>
            </a:r>
          </a:p>
          <a:p>
            <a:r>
              <a:rPr lang="en-US" dirty="0"/>
              <a:t>Must be completed this hour.</a:t>
            </a:r>
          </a:p>
        </p:txBody>
      </p:sp>
    </p:spTree>
    <p:extLst>
      <p:ext uri="{BB962C8B-B14F-4D97-AF65-F5344CB8AC3E}">
        <p14:creationId xmlns:p14="http://schemas.microsoft.com/office/powerpoint/2010/main" val="4264589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F19DE5-52DB-4786-A05D-F3D53027F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Insurance Coverage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78E7AB-072D-40AA-8DA6-620FBE70A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2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raining seminar presentation">
  <a:themeElements>
    <a:clrScheme name="Training seminar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ing seminar presentation">
      <a:majorFont>
        <a:latin typeface="Copperplate Gothic Ligh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 seminar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seminar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ining seminar presentation">
  <a:themeElements>
    <a:clrScheme name="1_Training seminar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Training seminar presentation">
      <a:majorFont>
        <a:latin typeface="Copperplate Gothic Ligh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ining seminar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seminar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webextension1.xml><?xml version="1.0" encoding="utf-8"?>
<we:webextension xmlns:we="http://schemas.microsoft.com/office/webextensions/webextension/2010/11" id="{EE590C04-C964-43F1-B608-F48C9AAF9E43}">
  <we:reference id="wa104218073" version="2.1.0.0" store="en-US" storeType="OMEX"/>
  <we:alternateReferences>
    <we:reference id="wa104218073" version="2.1.0.0" store="wa104218073" storeType="OMEX"/>
  </we:alternateReferences>
  <we:properties>
    <we:property name="appSlideData" value="{&quot;slideId&quot;:324,&quot;confidenceLevel&quot;:2}"/>
    <we:property name="url" value="&quot;free_text_poll/O4ZMnKBbbpIhcDAeOBbvd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47461</TotalTime>
  <Words>719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Abadi</vt:lpstr>
      <vt:lpstr>Arial</vt:lpstr>
      <vt:lpstr>Copperplate Gothic Light</vt:lpstr>
      <vt:lpstr>Garamond</vt:lpstr>
      <vt:lpstr>Roboto</vt:lpstr>
      <vt:lpstr>Times New Roman</vt:lpstr>
      <vt:lpstr>Trebuchet MS</vt:lpstr>
      <vt:lpstr>Training seminar presentation</vt:lpstr>
      <vt:lpstr>1_Training seminar presentation</vt:lpstr>
      <vt:lpstr>Chapter 6</vt:lpstr>
      <vt:lpstr>Employee Benefits</vt:lpstr>
      <vt:lpstr>What kind of benefits are offered?</vt:lpstr>
      <vt:lpstr>Employee Benefits</vt:lpstr>
      <vt:lpstr>Two Employee Benefit Classifications</vt:lpstr>
      <vt:lpstr>Statutory Benefits</vt:lpstr>
      <vt:lpstr>Discretionary Benefits</vt:lpstr>
      <vt:lpstr>PowerPoint Presentation</vt:lpstr>
      <vt:lpstr>Insurance Coverage</vt:lpstr>
      <vt:lpstr>Health Benefits</vt:lpstr>
      <vt:lpstr>Box 3 = your gross wage Box 1 = your taxable gross wage   - retirement funds like 401k, IRAs, medical premiums, flexible spending accounts and other deductions can reduce your taxable income </vt:lpstr>
      <vt:lpstr>Types of Leave</vt:lpstr>
      <vt:lpstr>Leave Benefits</vt:lpstr>
      <vt:lpstr>Holiday Pay</vt:lpstr>
      <vt:lpstr>Vacation Pay</vt:lpstr>
      <vt:lpstr>Sick Pay</vt:lpstr>
      <vt:lpstr>PowerPoint Presentation</vt:lpstr>
      <vt:lpstr>PTO Pay</vt:lpstr>
      <vt:lpstr>Retirement Benefits</vt:lpstr>
      <vt:lpstr>Assignment </vt:lpstr>
    </vt:vector>
  </TitlesOfParts>
  <Company>UA CALS SFCS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Research</dc:title>
  <dc:creator>FEFE</dc:creator>
  <cp:lastModifiedBy>Cassie Vetter</cp:lastModifiedBy>
  <cp:revision>455</cp:revision>
  <cp:lastPrinted>1601-01-01T00:00:00Z</cp:lastPrinted>
  <dcterms:created xsi:type="dcterms:W3CDTF">2009-05-05T19:33:58Z</dcterms:created>
  <dcterms:modified xsi:type="dcterms:W3CDTF">2021-03-29T14:57:17Z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